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6" r:id="rId1"/>
  </p:sldMasterIdLst>
  <p:notesMasterIdLst>
    <p:notesMasterId r:id="rId31"/>
  </p:notesMasterIdLst>
  <p:sldIdLst>
    <p:sldId id="480" r:id="rId2"/>
    <p:sldId id="531" r:id="rId3"/>
    <p:sldId id="516" r:id="rId4"/>
    <p:sldId id="532" r:id="rId5"/>
    <p:sldId id="530" r:id="rId6"/>
    <p:sldId id="517" r:id="rId7"/>
    <p:sldId id="519" r:id="rId8"/>
    <p:sldId id="547" r:id="rId9"/>
    <p:sldId id="533" r:id="rId10"/>
    <p:sldId id="535" r:id="rId11"/>
    <p:sldId id="536" r:id="rId12"/>
    <p:sldId id="520" r:id="rId13"/>
    <p:sldId id="537" r:id="rId14"/>
    <p:sldId id="541" r:id="rId15"/>
    <p:sldId id="546" r:id="rId16"/>
    <p:sldId id="549" r:id="rId17"/>
    <p:sldId id="534" r:id="rId18"/>
    <p:sldId id="551" r:id="rId19"/>
    <p:sldId id="552" r:id="rId20"/>
    <p:sldId id="553" r:id="rId21"/>
    <p:sldId id="550" r:id="rId22"/>
    <p:sldId id="465" r:id="rId23"/>
    <p:sldId id="526" r:id="rId24"/>
    <p:sldId id="512" r:id="rId25"/>
    <p:sldId id="543" r:id="rId26"/>
    <p:sldId id="523" r:id="rId27"/>
    <p:sldId id="504" r:id="rId28"/>
    <p:sldId id="513" r:id="rId29"/>
    <p:sldId id="54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FF6600"/>
    <a:srgbClr val="FF0000"/>
    <a:srgbClr val="CC3300"/>
    <a:srgbClr val="00CC66"/>
    <a:srgbClr val="FFFFCC"/>
    <a:srgbClr val="6600CC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0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5" tIns="45703" rIns="91405" bIns="457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B766BA9F-A901-49FF-82FD-426ECABD7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98852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666" indent="-28564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2563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99588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6614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364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0664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769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4716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3901E3-DB15-4AAD-AF02-AEE0156AE833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486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90073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37240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67958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91393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0411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5187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5187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54101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54101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5410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666" indent="-28564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2563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99588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6614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364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0664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769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4716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3901E3-DB15-4AAD-AF02-AEE0156AE833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486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54101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0411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666" indent="-28564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2563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99588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6614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364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0664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769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4716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2AF6FD5-38F0-473C-A02E-872C7ECE137E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504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666" indent="-28564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2563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99588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6614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364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0664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769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4716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2AF6FD5-38F0-473C-A02E-872C7ECE137E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504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666" indent="-28564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2563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99588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6614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364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0664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769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4716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64AAAB-9B8F-4C5D-80F2-C2ED78F059FF}" type="slidenum">
              <a:rPr lang="en-GB" altLang="en-US" sz="1200">
                <a:latin typeface="Times New Roman" panose="02020603050405020304" pitchFamily="18" charset="0"/>
              </a:rPr>
              <a:pPr/>
              <a:t>24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339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43716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22682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666" indent="-28564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2563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99588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6614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364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0664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769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4716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D9274DF-A076-473D-85D0-3A479C6CF0B4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05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666" indent="-28564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2563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99588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6614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364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0664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769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4716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9604A35-ECA9-471A-B616-88D2B6496BA2}" type="slidenum">
              <a:rPr lang="en-US" altLang="en-US" sz="1200"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061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666" indent="-28564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2563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99588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6614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364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0664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769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4716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DA6B62-361F-4F31-A088-1B422FD0DC13}" type="slidenum">
              <a:rPr lang="en-GB" altLang="en-US" sz="1200">
                <a:latin typeface="Times New Roman" panose="02020603050405020304" pitchFamily="18" charset="0"/>
              </a:rPr>
              <a:pPr/>
              <a:t>29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12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666" indent="-28564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2563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99588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6614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364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0664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769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4716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871528C-6684-43F9-AC1A-323915B5D807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87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666" indent="-28564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2563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99588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6614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364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0664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769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4716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871528C-6684-43F9-AC1A-323915B5D807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87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666" indent="-28564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2563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99588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6614" indent="-228512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364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0664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7690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4716" indent="-2285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3901E3-DB15-4AAD-AF02-AEE0156AE833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486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1707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8763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14B7E-80A9-451E-ACD4-A093581DDA78}" type="slidenum">
              <a:rPr lang="en-US"/>
              <a:pPr/>
              <a:t>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90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6BA9F-A901-49FF-82FD-426ECABD766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072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6843A4AF-68E6-45A7-8167-30C2F71939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4588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B8AC-F168-415D-82AC-CA8F5A6C58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696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B8AC-F168-415D-82AC-CA8F5A6C58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13548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B8AC-F168-415D-82AC-CA8F5A6C58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6330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B8AC-F168-415D-82AC-CA8F5A6C58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1339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B8AC-F168-415D-82AC-CA8F5A6C58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2992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B8AC-F168-415D-82AC-CA8F5A6C58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0234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BCE5-FD50-4F0C-A96D-AE177AB6D3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3866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0B4-8EBA-4648-9601-E23E4FF8BD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2746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BA4D-6FC9-48E5-9F7B-42CA90E463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8436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0890-8A37-4D8A-A282-85F709A265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4813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1E3-497F-4208-9CC6-AFB6007E32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515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1EB2-A3DC-44D2-A4AF-5A27D52EFD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5024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11C8-073D-465D-875D-A56E38911D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9179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970-BA88-49EC-BA2E-69263868F7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857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1ACA-F6AB-4078-9083-43D5F41506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8944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1687-C2C0-4546-9FB7-17C0349C9F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664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82B8AC-F168-415D-82AC-CA8F5A6C58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68543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  <p:sldLayoutId id="2147484268" r:id="rId12"/>
    <p:sldLayoutId id="2147484269" r:id="rId13"/>
    <p:sldLayoutId id="2147484270" r:id="rId14"/>
    <p:sldLayoutId id="2147484271" r:id="rId15"/>
    <p:sldLayoutId id="2147484272" r:id="rId16"/>
    <p:sldLayoutId id="21474842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3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1.jpeg"/><Relationship Id="rId5" Type="http://schemas.openxmlformats.org/officeDocument/2006/relationships/image" Target="../media/image46.jpeg"/><Relationship Id="rId10" Type="http://schemas.openxmlformats.org/officeDocument/2006/relationships/image" Target="../media/image22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ahman\Downloads\sunroof.mp4" TargetMode="External"/><Relationship Id="rId5" Type="http://schemas.openxmlformats.org/officeDocument/2006/relationships/hyperlink" Target="https://www.youtube.com/watch?v=42O_gBEgWL8&amp;feature=em-share_video_user" TargetMode="Externa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33.pn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reviousPCBackp\AlphaMicron\Alexa%20two-colors%20window%20demo.mp4" TargetMode="External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2396933" y="2922665"/>
            <a:ext cx="434695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400" dirty="0">
                <a:solidFill>
                  <a:schemeClr val="accent6"/>
                </a:solidFill>
              </a:rPr>
              <a:t>AlphaMicron Inc.</a:t>
            </a:r>
          </a:p>
          <a:p>
            <a:pPr algn="ctr"/>
            <a:endParaRPr lang="en-US" altLang="en-US" dirty="0">
              <a:solidFill>
                <a:schemeClr val="accent6"/>
              </a:solidFill>
            </a:endParaRPr>
          </a:p>
          <a:p>
            <a:pPr algn="ctr"/>
            <a:r>
              <a:rPr lang="en-US" altLang="en-US" dirty="0">
                <a:solidFill>
                  <a:schemeClr val="accent6"/>
                </a:solidFill>
              </a:rPr>
              <a:t>1950 State Route 59</a:t>
            </a:r>
          </a:p>
          <a:p>
            <a:pPr algn="ctr"/>
            <a:r>
              <a:rPr lang="en-US" altLang="en-US" dirty="0">
                <a:solidFill>
                  <a:schemeClr val="accent6"/>
                </a:solidFill>
              </a:rPr>
              <a:t>Kent OH 44240</a:t>
            </a:r>
          </a:p>
          <a:p>
            <a:pPr algn="ctr"/>
            <a:r>
              <a:rPr lang="en-US" altLang="en-US" dirty="0">
                <a:solidFill>
                  <a:schemeClr val="accent6"/>
                </a:solidFill>
              </a:rPr>
              <a:t>330-676-0648</a:t>
            </a:r>
          </a:p>
          <a:p>
            <a:pPr algn="ctr"/>
            <a:r>
              <a:rPr lang="en-US" altLang="en-US" dirty="0">
                <a:solidFill>
                  <a:schemeClr val="accent6"/>
                </a:solidFill>
              </a:rPr>
              <a:t>www.alphamicron.com </a:t>
            </a:r>
          </a:p>
        </p:txBody>
      </p:sp>
      <p:grpSp>
        <p:nvGrpSpPr>
          <p:cNvPr id="14338" name="Group 3"/>
          <p:cNvGrpSpPr>
            <a:grpSpLocks noChangeAspect="1"/>
          </p:cNvGrpSpPr>
          <p:nvPr/>
        </p:nvGrpSpPr>
        <p:grpSpPr bwMode="auto">
          <a:xfrm>
            <a:off x="3497197" y="1345235"/>
            <a:ext cx="1778368" cy="1145884"/>
            <a:chOff x="1521" y="6664"/>
            <a:chExt cx="806" cy="490"/>
          </a:xfrm>
        </p:grpSpPr>
        <p:sp>
          <p:nvSpPr>
            <p:cNvPr id="14339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40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41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42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70109" y="588522"/>
            <a:ext cx="6330950" cy="6277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altLang="en-US" sz="36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AlphaMicron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pic>
        <p:nvPicPr>
          <p:cNvPr id="19" name="Picture 26" descr="Company Pho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0574" y="5126199"/>
            <a:ext cx="4123426" cy="171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5632" y="1357318"/>
            <a:ext cx="862928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20 years in operation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&gt;$50M in revenues generated in that time through sale of products/services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All money reinvested in the company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No outside investor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Cash flow positive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25 People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50% with higher education PhD, MS/MBA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30,000 </a:t>
            </a:r>
            <a:r>
              <a:rPr lang="en-US" dirty="0" err="1">
                <a:solidFill>
                  <a:srgbClr val="FFFF00"/>
                </a:solidFill>
              </a:rPr>
              <a:t>sqft</a:t>
            </a:r>
            <a:r>
              <a:rPr lang="en-US" dirty="0">
                <a:solidFill>
                  <a:srgbClr val="FFFF00"/>
                </a:solidFill>
              </a:rPr>
              <a:t> facility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10,000 </a:t>
            </a:r>
            <a:r>
              <a:rPr lang="en-US" dirty="0" err="1">
                <a:solidFill>
                  <a:srgbClr val="FFFF00"/>
                </a:solidFill>
              </a:rPr>
              <a:t>sqft</a:t>
            </a:r>
            <a:r>
              <a:rPr lang="en-US" dirty="0">
                <a:solidFill>
                  <a:srgbClr val="FFFF00"/>
                </a:solidFill>
              </a:rPr>
              <a:t> Class 1000 cleanroom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1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2" name="Group 18"/>
          <p:cNvGrpSpPr/>
          <p:nvPr/>
        </p:nvGrpSpPr>
        <p:grpSpPr>
          <a:xfrm>
            <a:off x="1285461" y="1357317"/>
            <a:ext cx="6801760" cy="5394665"/>
            <a:chOff x="569827" y="914400"/>
            <a:chExt cx="7073356" cy="53340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569827" y="914401"/>
              <a:ext cx="5318211" cy="52629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CC3300"/>
                  </a:solidFill>
                  <a:latin typeface="Arial" pitchFamily="34" charset="0"/>
                  <a:cs typeface="Arial" pitchFamily="34" charset="0"/>
                </a:rPr>
                <a:t>Materials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Synthesis of specialty chemical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Liquid Crystal formulation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Guest-host systems</a:t>
              </a:r>
            </a:p>
            <a:p>
              <a:pPr>
                <a:defRPr/>
              </a:pP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1400" dirty="0">
                  <a:solidFill>
                    <a:srgbClr val="CC3300"/>
                  </a:solidFill>
                  <a:latin typeface="Arial" pitchFamily="34" charset="0"/>
                  <a:cs typeface="Arial" pitchFamily="34" charset="0"/>
                </a:rPr>
                <a:t>Characterization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Laser labs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Spectroscopy labs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Environmental testing labs</a:t>
              </a:r>
            </a:p>
            <a:p>
              <a:pPr>
                <a:defRPr/>
              </a:pP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1400" dirty="0">
                  <a:solidFill>
                    <a:srgbClr val="CC3300"/>
                  </a:solidFill>
                  <a:latin typeface="Arial" pitchFamily="34" charset="0"/>
                  <a:cs typeface="Arial" pitchFamily="34" charset="0"/>
                </a:rPr>
                <a:t>Processing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Liquid crystal devices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Flexible plastic substrates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Optical films</a:t>
              </a:r>
            </a:p>
            <a:p>
              <a:pPr>
                <a:defRPr/>
              </a:pP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1400" dirty="0">
                  <a:solidFill>
                    <a:srgbClr val="CC3300"/>
                  </a:solidFill>
                  <a:latin typeface="Arial" pitchFamily="34" charset="0"/>
                  <a:cs typeface="Arial" pitchFamily="34" charset="0"/>
                </a:rPr>
                <a:t>Design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Industrial design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Electronic engineering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Consumer design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CC3300"/>
                  </a:solidFill>
                  <a:latin typeface="Arial" pitchFamily="34" charset="0"/>
                  <a:cs typeface="Arial" pitchFamily="34" charset="0"/>
                </a:rPr>
                <a:t>Manufacturing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Inspection shutter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e-Tint on plastic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		Roll to roll functional film</a:t>
              </a:r>
            </a:p>
          </p:txBody>
        </p:sp>
        <p:pic>
          <p:nvPicPr>
            <p:cNvPr id="24" name="Picture 21" descr="P00012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05513" y="914400"/>
              <a:ext cx="1637670" cy="936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3" descr="yoa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92683" y="5164137"/>
              <a:ext cx="1627317" cy="10842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26150" y="1903131"/>
              <a:ext cx="1593850" cy="10369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07100" y="4094162"/>
              <a:ext cx="1612900" cy="1011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95987" y="2971800"/>
              <a:ext cx="1626441" cy="10572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89665" y="444099"/>
            <a:ext cx="6330950" cy="6277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3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AlphaMicron</a:t>
            </a:r>
            <a:r>
              <a:rPr lang="en-US" altLang="en-US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1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0697" y="238093"/>
            <a:ext cx="6486879" cy="150106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Disruptive Change to Eyewear Industry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20351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9" name="Picture 19" descr="Army Contracting Comman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440" y="1649412"/>
            <a:ext cx="11398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370697" y="3321170"/>
            <a:ext cx="521509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FFFF00"/>
                </a:solidFill>
              </a:rPr>
              <a:t>Transition Combat Eyewear Program (TCEP)</a:t>
            </a:r>
          </a:p>
          <a:p>
            <a:endParaRPr lang="en-US" altLang="en-US" sz="1800" dirty="0">
              <a:solidFill>
                <a:srgbClr val="FFFF00"/>
              </a:solidFill>
            </a:endParaRPr>
          </a:p>
          <a:p>
            <a:r>
              <a:rPr lang="en-US" altLang="en-US" sz="1800" dirty="0">
                <a:solidFill>
                  <a:srgbClr val="FFFF00"/>
                </a:solidFill>
              </a:rPr>
              <a:t>The world’s first electronic tint-on-demand system. </a:t>
            </a:r>
          </a:p>
          <a:p>
            <a:endParaRPr lang="en-US" altLang="en-US" sz="1800" dirty="0">
              <a:solidFill>
                <a:srgbClr val="FFFF00"/>
              </a:solidFill>
            </a:endParaRPr>
          </a:p>
          <a:p>
            <a:r>
              <a:rPr lang="en-US" altLang="en-US" sz="1800" dirty="0">
                <a:solidFill>
                  <a:srgbClr val="FFFF00"/>
                </a:solidFill>
              </a:rPr>
              <a:t>Requirement is written in the new APEL Mil-Spec</a:t>
            </a:r>
          </a:p>
          <a:p>
            <a:endParaRPr lang="en-US" altLang="en-US" sz="1800" dirty="0">
              <a:solidFill>
                <a:srgbClr val="FFFF00"/>
              </a:solidFill>
            </a:endParaRPr>
          </a:p>
          <a:p>
            <a:r>
              <a:rPr lang="en-US" altLang="en-US" sz="1800" b="1" dirty="0">
                <a:solidFill>
                  <a:srgbClr val="FF6600"/>
                </a:solidFill>
              </a:rPr>
              <a:t>E-Tint is the only technology that meets the Spec</a:t>
            </a:r>
          </a:p>
        </p:txBody>
      </p:sp>
      <p:pic>
        <p:nvPicPr>
          <p:cNvPr id="11" name="Picture 20" descr="Spectacle arm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5903" y="1747363"/>
            <a:ext cx="2833687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goggle arm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5902" y="3659807"/>
            <a:ext cx="2833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14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47712" y="360858"/>
            <a:ext cx="6697093" cy="11315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3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Leaders</a:t>
            </a:r>
            <a:r>
              <a:rPr lang="en-US" altLang="en-US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pic>
        <p:nvPicPr>
          <p:cNvPr id="14" name="Picture 34" descr="Slide1"/>
          <p:cNvPicPr>
            <a:picLocks noChangeAspect="1" noChangeArrowheads="1"/>
          </p:cNvPicPr>
          <p:nvPr/>
        </p:nvPicPr>
        <p:blipFill rotWithShape="1">
          <a:blip r:embed="rId3" cstate="print"/>
          <a:srcRect l="65294" t="25237" r="7388" b="48125"/>
          <a:stretch/>
        </p:blipFill>
        <p:spPr bwMode="auto">
          <a:xfrm>
            <a:off x="3298061" y="4372275"/>
            <a:ext cx="2704722" cy="197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http://motorbikewriter.com/wp-content/uploads/2015/04/agvisor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8061" y="1420190"/>
            <a:ext cx="2614613" cy="173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s://lh3.googleusercontent.com/dqj4iCvQZkektAPphJ-nXt9l7Hl5NTMN4_cd_FyeXRclagCFCVn77xqBCrTyyd7On2v5WkJ6jqatLqt4oks-5fVJ5DGfIODL7CckZZwa6_mhWOOP_tDs-pmighnjgcp_RV0jAssa9Rm0ddrEBUfPv0dnFHR0D_DZvhO2quhgjJxFEwhirLFQ4b07KOvQ2O9aju2dw93nHTeiHzFXLesOK-A33-_snaeSGKBxhekBYvO58h6rB5Wc0IHbCs7V5zezUcNilKIuhgdspDWv7n4b2sn_hbcwM7qvhwD_dJofuXHJHwxdBNZ_zcmTp9h3Xon08e_-PustqiRI15oCL6b80BuO42SvYZt0KTyZA4seuXcipLA220wIP89a7BpsO_n7FosRSMQI19YhOsjN37L05k4CZgEdeGfqJZFQl3YlZdW4UdV1zgIiyIq674oxLGDJw7JPx0EM4zx5zq3KStR3ma59tf-9e0yXuDgsC6g3qii2PEHKBPcxglZ5pC0jIcQDtJ9mHY0S8umOTWa1eks_zaB4B3SNQ6kI9EOEWBAUALs7IBmmCbSd4r3lmtJH5HVeKdw_OoShZHUsGVl1Bz7_u1jF-Q1A6rKeQJjq38mPtODuyZ7hH4RR=w1497-h1124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2446" y="2990312"/>
            <a:ext cx="2533395" cy="190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5101" y="1537509"/>
            <a:ext cx="190013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Navy Seals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Navy Sailors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Army Soldiers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Motorcyclist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Bicyclists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Runners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1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94049" y="3003877"/>
            <a:ext cx="3799718" cy="7313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E-Tint Technology</a:t>
            </a:r>
            <a:endParaRPr lang="en-US" altLang="en-US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20351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xmlns="" val="30581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8565" y="315719"/>
            <a:ext cx="8326525" cy="6277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3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Crystals</a:t>
            </a:r>
            <a:r>
              <a:rPr lang="en-US" altLang="en-US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b="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564" y="1855758"/>
            <a:ext cx="7922161" cy="407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88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8565" y="315719"/>
            <a:ext cx="8326525" cy="6277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3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LCDs</a:t>
            </a:r>
            <a:r>
              <a:rPr lang="en-US" altLang="en-US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b="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pic>
        <p:nvPicPr>
          <p:cNvPr id="1026" name="Picture 2" descr="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69" y="1656271"/>
            <a:ext cx="7501295" cy="426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88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47713" y="360858"/>
            <a:ext cx="6330950" cy="6277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e-Tint Technology</a:t>
            </a:r>
            <a:br>
              <a:rPr lang="en-US" altLang="en-US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pic>
        <p:nvPicPr>
          <p:cNvPr id="22" name="Picture 943" descr="Slide1"/>
          <p:cNvPicPr>
            <a:picLocks noChangeAspect="1" noChangeArrowheads="1"/>
          </p:cNvPicPr>
          <p:nvPr/>
        </p:nvPicPr>
        <p:blipFill>
          <a:blip r:embed="rId3" cstate="print"/>
          <a:srcRect l="7651" t="13359" r="56274" b="49853"/>
          <a:stretch>
            <a:fillRect/>
          </a:stretch>
        </p:blipFill>
        <p:spPr bwMode="auto">
          <a:xfrm>
            <a:off x="1518249" y="1843807"/>
            <a:ext cx="5818392" cy="432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61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47713" y="360858"/>
            <a:ext cx="6330950" cy="6277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e-Tint Technology</a:t>
            </a:r>
            <a:br>
              <a:rPr lang="en-US" altLang="en-US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15266" y="2048896"/>
            <a:ext cx="5195885" cy="4360529"/>
            <a:chOff x="747714" y="3886320"/>
            <a:chExt cx="2970272" cy="2696894"/>
          </a:xfrm>
        </p:grpSpPr>
        <p:pic>
          <p:nvPicPr>
            <p:cNvPr id="23" name="Picture 11" descr="C:\Documents and Settings\Administrator\Desktop\Pictures\Black Mixture EO Respons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7714" y="3886320"/>
              <a:ext cx="2970272" cy="2158184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1629448" y="6347264"/>
              <a:ext cx="1284727" cy="2359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Response time &lt;0.1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461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47713" y="360858"/>
            <a:ext cx="6330950" cy="6277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e-Tint Technology</a:t>
            </a:r>
            <a:br>
              <a:rPr lang="en-US" altLang="en-US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pic>
        <p:nvPicPr>
          <p:cNvPr id="22" name="Picture 943" descr="Slide1"/>
          <p:cNvPicPr>
            <a:picLocks noChangeAspect="1" noChangeArrowheads="1"/>
          </p:cNvPicPr>
          <p:nvPr/>
        </p:nvPicPr>
        <p:blipFill>
          <a:blip r:embed="rId3" cstate="print"/>
          <a:srcRect l="52740" t="52949" r="10483" b="9259"/>
          <a:stretch>
            <a:fillRect/>
          </a:stretch>
        </p:blipFill>
        <p:spPr bwMode="auto">
          <a:xfrm>
            <a:off x="1273937" y="1618365"/>
            <a:ext cx="5804726" cy="447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61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7260696" y="361257"/>
            <a:ext cx="1140677" cy="734990"/>
            <a:chOff x="1521" y="6664"/>
            <a:chExt cx="806" cy="490"/>
          </a:xfrm>
        </p:grpSpPr>
        <p:sp>
          <p:nvSpPr>
            <p:cNvPr id="9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24887" y="2479336"/>
            <a:ext cx="44903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Background</a:t>
            </a:r>
          </a:p>
          <a:p>
            <a:endParaRPr lang="en-US" sz="2400" b="1" dirty="0"/>
          </a:p>
          <a:p>
            <a:r>
              <a:rPr lang="en-US" sz="2400" b="1" dirty="0" smtClean="0"/>
              <a:t>Current </a:t>
            </a:r>
            <a:r>
              <a:rPr lang="en-US" sz="2400" b="1" dirty="0"/>
              <a:t>Market</a:t>
            </a:r>
          </a:p>
          <a:p>
            <a:endParaRPr lang="en-US" sz="2400" b="1" dirty="0"/>
          </a:p>
          <a:p>
            <a:r>
              <a:rPr lang="en-US" sz="2400" b="1" dirty="0" smtClean="0"/>
              <a:t>Automotive Application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Future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02589" y="1138009"/>
            <a:ext cx="5016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E-Tint: Electronic Tint on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47713" y="360858"/>
            <a:ext cx="6330950" cy="6277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e-Tint Technology</a:t>
            </a:r>
            <a:br>
              <a:rPr lang="en-US" altLang="en-US" sz="3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pic>
        <p:nvPicPr>
          <p:cNvPr id="22" name="Picture 943" descr="Slide1"/>
          <p:cNvPicPr>
            <a:picLocks noChangeAspect="1" noChangeArrowheads="1"/>
          </p:cNvPicPr>
          <p:nvPr/>
        </p:nvPicPr>
        <p:blipFill>
          <a:blip r:embed="rId3" cstate="print"/>
          <a:srcRect l="51722" t="13359" r="10483" b="49853"/>
          <a:stretch>
            <a:fillRect/>
          </a:stretch>
        </p:blipFill>
        <p:spPr bwMode="auto">
          <a:xfrm>
            <a:off x="1332931" y="1533256"/>
            <a:ext cx="6310073" cy="460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61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9397" y="3262670"/>
            <a:ext cx="7007824" cy="7313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to </a:t>
            </a:r>
            <a:r>
              <a:rPr lang="en-US" altLang="en-US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Industries</a:t>
            </a:r>
            <a:endParaRPr lang="en-US" altLang="en-US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20351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xmlns="" val="30581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484981" y="143474"/>
            <a:ext cx="6317215" cy="609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Current Overall Strategy</a:t>
            </a:r>
          </a:p>
        </p:txBody>
      </p:sp>
      <p:grpSp>
        <p:nvGrpSpPr>
          <p:cNvPr id="49" name="Group 3"/>
          <p:cNvGrpSpPr>
            <a:grpSpLocks noChangeAspect="1"/>
          </p:cNvGrpSpPr>
          <p:nvPr/>
        </p:nvGrpSpPr>
        <p:grpSpPr bwMode="auto">
          <a:xfrm>
            <a:off x="7362623" y="251532"/>
            <a:ext cx="1066800" cy="687387"/>
            <a:chOff x="1521" y="6664"/>
            <a:chExt cx="806" cy="490"/>
          </a:xfrm>
        </p:grpSpPr>
        <p:sp>
          <p:nvSpPr>
            <p:cNvPr id="50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3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4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" y="928024"/>
            <a:ext cx="8877300" cy="5603615"/>
            <a:chOff x="228600" y="928024"/>
            <a:chExt cx="8877300" cy="5603615"/>
          </a:xfrm>
        </p:grpSpPr>
        <p:sp>
          <p:nvSpPr>
            <p:cNvPr id="2" name="Oval 1"/>
            <p:cNvSpPr/>
            <p:nvPr/>
          </p:nvSpPr>
          <p:spPr>
            <a:xfrm>
              <a:off x="685800" y="1676400"/>
              <a:ext cx="7620000" cy="3429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8674" name="Picture 50" descr="Image result for snapchat glass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063" y="3048000"/>
              <a:ext cx="1221537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5" name="Picture 2" descr="http://www.alphamicron.com/images/consumer/sg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797" t="18182" r="11530" b="18182"/>
            <a:stretch>
              <a:fillRect/>
            </a:stretch>
          </p:blipFill>
          <p:spPr bwMode="auto">
            <a:xfrm>
              <a:off x="5410200" y="5029200"/>
              <a:ext cx="9906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685800" y="2057400"/>
              <a:ext cx="3429000" cy="2514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20888" y="2209800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432675" y="3157538"/>
              <a:ext cx="838200" cy="838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467600" y="3200400"/>
              <a:ext cx="609600" cy="609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334000" y="4257675"/>
              <a:ext cx="685800" cy="6953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715000" y="4572000"/>
              <a:ext cx="3048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76588" y="1676400"/>
              <a:ext cx="1524000" cy="1371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886200" y="1752600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86500" y="409575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515100" y="4419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8687" name="Picture 4" descr="http://www.alphamicron.com/images/consumer/mxb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34" t="14285" b="14285"/>
            <a:stretch>
              <a:fillRect/>
            </a:stretch>
          </p:blipFill>
          <p:spPr bwMode="auto">
            <a:xfrm>
              <a:off x="5032375" y="1095375"/>
              <a:ext cx="12541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Oval 19"/>
            <p:cNvSpPr/>
            <p:nvPr/>
          </p:nvSpPr>
          <p:spPr>
            <a:xfrm>
              <a:off x="6057900" y="2090738"/>
              <a:ext cx="1524000" cy="1600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691188" y="3656013"/>
              <a:ext cx="5334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924550" y="3736975"/>
              <a:ext cx="266700" cy="182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972300" y="2563812"/>
              <a:ext cx="581025" cy="5746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014788" y="3581400"/>
              <a:ext cx="1371600" cy="1066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383088" y="3933825"/>
              <a:ext cx="381000" cy="3238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8600" y="1143000"/>
              <a:ext cx="512763" cy="1714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28600" y="1371600"/>
              <a:ext cx="512763" cy="1714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96" name="TextBox 43"/>
            <p:cNvSpPr txBox="1">
              <a:spLocks noChangeArrowheads="1"/>
            </p:cNvSpPr>
            <p:nvPr/>
          </p:nvSpPr>
          <p:spPr bwMode="auto">
            <a:xfrm>
              <a:off x="762000" y="1095375"/>
              <a:ext cx="1371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dirty="0">
                  <a:cs typeface="Arial" panose="020B0604020202020204" pitchFamily="34" charset="0"/>
                </a:rPr>
                <a:t>Market size</a:t>
              </a:r>
            </a:p>
          </p:txBody>
        </p:sp>
        <p:sp>
          <p:nvSpPr>
            <p:cNvPr id="28697" name="TextBox 45"/>
            <p:cNvSpPr txBox="1">
              <a:spLocks noChangeArrowheads="1"/>
            </p:cNvSpPr>
            <p:nvPr/>
          </p:nvSpPr>
          <p:spPr bwMode="auto">
            <a:xfrm>
              <a:off x="762000" y="1295400"/>
              <a:ext cx="14874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 dirty="0">
                  <a:cs typeface="Arial" panose="020B0604020202020204" pitchFamily="34" charset="0"/>
                </a:rPr>
                <a:t>Penetration</a:t>
              </a:r>
            </a:p>
          </p:txBody>
        </p:sp>
        <p:sp>
          <p:nvSpPr>
            <p:cNvPr id="28698" name="TextBox 48"/>
            <p:cNvSpPr txBox="1">
              <a:spLocks noChangeArrowheads="1"/>
            </p:cNvSpPr>
            <p:nvPr/>
          </p:nvSpPr>
          <p:spPr bwMode="auto">
            <a:xfrm>
              <a:off x="7239000" y="5867400"/>
              <a:ext cx="13151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cs typeface="Arial" panose="020B0604020202020204" pitchFamily="34" charset="0"/>
                </a:rPr>
                <a:t>Own Brand</a:t>
              </a:r>
            </a:p>
            <a:p>
              <a:r>
                <a:rPr lang="en-US" altLang="en-US" sz="1800">
                  <a:cs typeface="Arial" panose="020B0604020202020204" pitchFamily="34" charset="0"/>
                </a:rPr>
                <a:t>B-C</a:t>
              </a:r>
            </a:p>
          </p:txBody>
        </p:sp>
        <p:sp>
          <p:nvSpPr>
            <p:cNvPr id="28699" name="TextBox 49"/>
            <p:cNvSpPr txBox="1">
              <a:spLocks noChangeArrowheads="1"/>
            </p:cNvSpPr>
            <p:nvPr/>
          </p:nvSpPr>
          <p:spPr bwMode="auto">
            <a:xfrm>
              <a:off x="5105400" y="5867400"/>
              <a:ext cx="13008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cs typeface="Arial" panose="020B0604020202020204" pitchFamily="34" charset="0"/>
                </a:rPr>
                <a:t>S. Alliance </a:t>
              </a:r>
            </a:p>
            <a:p>
              <a:r>
                <a:rPr lang="en-US" altLang="en-US" sz="1800">
                  <a:cs typeface="Arial" panose="020B0604020202020204" pitchFamily="34" charset="0"/>
                </a:rPr>
                <a:t>B-C/B </a:t>
              </a:r>
            </a:p>
          </p:txBody>
        </p:sp>
        <p:sp>
          <p:nvSpPr>
            <p:cNvPr id="28700" name="TextBox 50"/>
            <p:cNvSpPr txBox="1">
              <a:spLocks noChangeArrowheads="1"/>
            </p:cNvSpPr>
            <p:nvPr/>
          </p:nvSpPr>
          <p:spPr bwMode="auto">
            <a:xfrm>
              <a:off x="2590800" y="5867400"/>
              <a:ext cx="152266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cs typeface="Arial" panose="020B0604020202020204" pitchFamily="34" charset="0"/>
                </a:rPr>
                <a:t>Joint Venture</a:t>
              </a:r>
            </a:p>
            <a:p>
              <a:r>
                <a:rPr lang="en-US" altLang="en-US" sz="1800">
                  <a:cs typeface="Arial" panose="020B0604020202020204" pitchFamily="34" charset="0"/>
                </a:rPr>
                <a:t>B-B/C</a:t>
              </a:r>
            </a:p>
          </p:txBody>
        </p:sp>
        <p:sp>
          <p:nvSpPr>
            <p:cNvPr id="28701" name="TextBox 51"/>
            <p:cNvSpPr txBox="1">
              <a:spLocks noChangeArrowheads="1"/>
            </p:cNvSpPr>
            <p:nvPr/>
          </p:nvSpPr>
          <p:spPr bwMode="auto">
            <a:xfrm>
              <a:off x="533400" y="5867400"/>
              <a:ext cx="112082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cs typeface="Arial" panose="020B0604020202020204" pitchFamily="34" charset="0"/>
                </a:rPr>
                <a:t>Licensing</a:t>
              </a:r>
            </a:p>
            <a:p>
              <a:r>
                <a:rPr lang="en-US" altLang="en-US" sz="1800">
                  <a:cs typeface="Arial" panose="020B0604020202020204" pitchFamily="34" charset="0"/>
                </a:rPr>
                <a:t>B-B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4814888" y="1784350"/>
              <a:ext cx="1143000" cy="1066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57788" y="1789112"/>
              <a:ext cx="457200" cy="4524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33588" y="3352800"/>
              <a:ext cx="1981200" cy="16097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414588" y="4095750"/>
              <a:ext cx="762000" cy="76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8706" name="Picture 6" descr="http://www.alphamicron.com/images/consumer/dm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50" y="4635500"/>
              <a:ext cx="112395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7" name="Picture 8" descr="http://www.alphamicron.com/images/military/fd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0" y="4038600"/>
              <a:ext cx="11747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8" name="Picture 44" descr="Image result for glass building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87" y="2659063"/>
              <a:ext cx="1344613" cy="99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9" name="Picture 46" descr="Image result for transparent oled display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226" y="1062037"/>
              <a:ext cx="1436974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 descr="https://proactiontranshuman.files.wordpress.com/2013/12/evolution-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109" r="21478" b="47887"/>
            <a:stretch>
              <a:fillRect/>
            </a:stretch>
          </p:blipFill>
          <p:spPr bwMode="auto">
            <a:xfrm>
              <a:off x="8555038" y="2971800"/>
              <a:ext cx="407987" cy="76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Circle: Hollow 1"/>
            <p:cNvSpPr/>
            <p:nvPr/>
          </p:nvSpPr>
          <p:spPr bwMode="auto">
            <a:xfrm>
              <a:off x="8412163" y="2971800"/>
              <a:ext cx="693737" cy="765175"/>
            </a:xfrm>
            <a:prstGeom prst="donut">
              <a:avLst>
                <a:gd name="adj" fmla="val 5937"/>
              </a:avLst>
            </a:prstGeom>
            <a:solidFill>
              <a:srgbClr val="00CC66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pitchFamily="34" charset="-128"/>
              </a:endParaRPr>
            </a:p>
          </p:txBody>
        </p:sp>
        <p:pic>
          <p:nvPicPr>
            <p:cNvPr id="28713" name="Picture 48" descr="Image result for hunting glasse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550" y="4724400"/>
              <a:ext cx="8382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14" name="Picture 52" descr="Andy Schle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875" y="1562100"/>
              <a:ext cx="9493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 descr="https://proactiontranshuman.files.wordpress.com/2013/12/evolution-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7081" r="1591" b="47887"/>
            <a:stretch>
              <a:fillRect/>
            </a:stretch>
          </p:blipFill>
          <p:spPr bwMode="auto">
            <a:xfrm>
              <a:off x="228600" y="2971800"/>
              <a:ext cx="392113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" descr="http://cdn7.tech.co/wp-content/uploads/2016/07/F015-Luxury-In-Motion-Self-Driving-Autonomous-Cars-From-Mercedes-Benz-e1473781379768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700" y="4962525"/>
              <a:ext cx="1425575" cy="76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6" name="Straight Connector 55"/>
            <p:cNvCxnSpPr/>
            <p:nvPr/>
          </p:nvCxnSpPr>
          <p:spPr bwMode="auto">
            <a:xfrm>
              <a:off x="6685472" y="928024"/>
              <a:ext cx="0" cy="55258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4700588" y="974061"/>
              <a:ext cx="0" cy="55258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2249488" y="1005812"/>
              <a:ext cx="0" cy="55258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3E13AA7-1332-4DED-BECF-E489A0267226}"/>
              </a:ext>
            </a:extLst>
          </p:cNvPr>
          <p:cNvSpPr/>
          <p:nvPr/>
        </p:nvSpPr>
        <p:spPr>
          <a:xfrm>
            <a:off x="4823791" y="5930348"/>
            <a:ext cx="1736035" cy="6228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0" y="220211"/>
            <a:ext cx="8382000" cy="609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Display and automotive market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7362623" y="251532"/>
            <a:ext cx="1066800" cy="687387"/>
            <a:chOff x="1521" y="6664"/>
            <a:chExt cx="806" cy="490"/>
          </a:xfrm>
        </p:grpSpPr>
        <p:sp>
          <p:nvSpPr>
            <p:cNvPr id="50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3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4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pic>
        <p:nvPicPr>
          <p:cNvPr id="58" name="Picture 57" descr="strategy.png"/>
          <p:cNvPicPr>
            <a:picLocks noChangeAspect="1"/>
          </p:cNvPicPr>
          <p:nvPr/>
        </p:nvPicPr>
        <p:blipFill>
          <a:blip r:embed="rId3" cstate="print"/>
          <a:srcRect l="23275" r="49051"/>
          <a:stretch>
            <a:fillRect/>
          </a:stretch>
        </p:blipFill>
        <p:spPr>
          <a:xfrm>
            <a:off x="4582251" y="934800"/>
            <a:ext cx="2424023" cy="5784626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03849" y="1104181"/>
            <a:ext cx="24243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Markets:</a:t>
            </a:r>
          </a:p>
          <a:p>
            <a:r>
              <a:rPr lang="en-US" sz="2000" dirty="0"/>
              <a:t>Automotive glass</a:t>
            </a:r>
          </a:p>
          <a:p>
            <a:r>
              <a:rPr lang="en-US" sz="2000" dirty="0"/>
              <a:t>OLED displays</a:t>
            </a:r>
          </a:p>
          <a:p>
            <a:r>
              <a:rPr lang="en-US" sz="2000" dirty="0"/>
              <a:t>Head-up displays</a:t>
            </a:r>
          </a:p>
          <a:p>
            <a:r>
              <a:rPr lang="en-US" sz="2000" dirty="0" err="1"/>
              <a:t>Autodimming</a:t>
            </a:r>
            <a:r>
              <a:rPr lang="en-US" sz="2000" dirty="0"/>
              <a:t> mirrors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3849" y="2846717"/>
            <a:ext cx="345896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Strategy:</a:t>
            </a:r>
          </a:p>
          <a:p>
            <a:r>
              <a:rPr lang="en-US" sz="2000" dirty="0" err="1" smtClean="0"/>
              <a:t>License+JV</a:t>
            </a:r>
            <a:endParaRPr lang="en-US" sz="2000" dirty="0"/>
          </a:p>
          <a:p>
            <a:r>
              <a:rPr lang="en-US" sz="2000" dirty="0"/>
              <a:t>Help </a:t>
            </a:r>
            <a:r>
              <a:rPr lang="en-US" sz="2000" dirty="0" smtClean="0"/>
              <a:t>partner/setup </a:t>
            </a:r>
            <a:r>
              <a:rPr lang="en-US" sz="2000" dirty="0"/>
              <a:t>production</a:t>
            </a:r>
          </a:p>
          <a:p>
            <a:r>
              <a:rPr lang="en-US" sz="2000" dirty="0"/>
              <a:t>Sell LC material</a:t>
            </a:r>
          </a:p>
          <a:p>
            <a:r>
              <a:rPr lang="en-US" sz="2000" dirty="0"/>
              <a:t>Develop next Gen system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3849" y="4572000"/>
            <a:ext cx="29623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Status:</a:t>
            </a:r>
          </a:p>
          <a:p>
            <a:r>
              <a:rPr lang="en-US" sz="2000" dirty="0"/>
              <a:t>Licensed </a:t>
            </a:r>
            <a:r>
              <a:rPr lang="en-US" sz="2000" dirty="0" smtClean="0"/>
              <a:t>DNP</a:t>
            </a:r>
          </a:p>
          <a:p>
            <a:r>
              <a:rPr lang="en-US" sz="2000" dirty="0" smtClean="0"/>
              <a:t>Working with </a:t>
            </a:r>
            <a:r>
              <a:rPr lang="en-US" sz="2000" dirty="0" smtClean="0"/>
              <a:t>Pilkington</a:t>
            </a:r>
          </a:p>
          <a:p>
            <a:r>
              <a:rPr lang="en-US" sz="2000" dirty="0" smtClean="0"/>
              <a:t>Working with Saint </a:t>
            </a:r>
            <a:r>
              <a:rPr lang="en-US" sz="2000" dirty="0" err="1" smtClean="0"/>
              <a:t>Gobain</a:t>
            </a:r>
            <a:endParaRPr lang="en-US" sz="2000" dirty="0"/>
          </a:p>
          <a:p>
            <a:r>
              <a:rPr lang="en-US" sz="2000" dirty="0" smtClean="0"/>
              <a:t>Working </a:t>
            </a:r>
            <a:r>
              <a:rPr lang="en-US" sz="2000" dirty="0"/>
              <a:t>with </a:t>
            </a:r>
            <a:r>
              <a:rPr lang="en-US" sz="2000" dirty="0" err="1"/>
              <a:t>Inalfa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909E46-4C0C-4E8E-9732-48C2EE3D68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7657" y="1104181"/>
            <a:ext cx="2264374" cy="575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3"/>
          <p:cNvGrpSpPr>
            <a:grpSpLocks noChangeAspect="1"/>
          </p:cNvGrpSpPr>
          <p:nvPr/>
        </p:nvGrpSpPr>
        <p:grpSpPr bwMode="auto">
          <a:xfrm>
            <a:off x="7397251" y="251532"/>
            <a:ext cx="1066800" cy="687387"/>
            <a:chOff x="1521" y="6664"/>
            <a:chExt cx="806" cy="490"/>
          </a:xfrm>
        </p:grpSpPr>
        <p:sp>
          <p:nvSpPr>
            <p:cNvPr id="40972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0973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0974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0975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89677" y="363363"/>
            <a:ext cx="67934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Technological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Cars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36371" y="1858182"/>
            <a:ext cx="4010265" cy="314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rgbClr val="FFFF00"/>
                </a:solidFill>
              </a:rPr>
              <a:t> High end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rgbClr val="FFFF00"/>
                </a:solidFill>
              </a:rPr>
              <a:t> Cool factor important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rgbClr val="FFFF00"/>
                </a:solidFill>
              </a:rPr>
              <a:t> Glass sunroofs are standard </a:t>
            </a:r>
            <a:r>
              <a:rPr lang="en-US" altLang="en-US" sz="1800" dirty="0" smtClean="0">
                <a:solidFill>
                  <a:srgbClr val="FFFF00"/>
                </a:solidFill>
              </a:rPr>
              <a:t>already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18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18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rgbClr val="FFFF00"/>
                </a:solidFill>
              </a:rPr>
              <a:t>Battery/Hybrid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525" y="6048048"/>
            <a:ext cx="66175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HUGE </a:t>
            </a:r>
            <a:r>
              <a:rPr lang="en-US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DESIRE FOR LIGHTING CONTROL</a:t>
            </a:r>
            <a:endParaRPr lang="en-US" alt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4" name="Group 16"/>
          <p:cNvGrpSpPr>
            <a:grpSpLocks/>
          </p:cNvGrpSpPr>
          <p:nvPr/>
        </p:nvGrpSpPr>
        <p:grpSpPr bwMode="auto">
          <a:xfrm>
            <a:off x="4770438" y="1851025"/>
            <a:ext cx="4021137" cy="4070350"/>
            <a:chOff x="4770438" y="1851598"/>
            <a:chExt cx="4021137" cy="4070155"/>
          </a:xfrm>
        </p:grpSpPr>
        <p:pic>
          <p:nvPicPr>
            <p:cNvPr id="40967" name="Picture 4" descr="http://www.teslamotors.com/tesla_theme/assets/img/support/model-s-red@2x-png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75" y="4457700"/>
              <a:ext cx="1917700" cy="8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http://efergy.com/blog/wp-content/uploads/2014/04/2011_09_i8.jpg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 l="8871" t="18358" b="13005"/>
            <a:stretch>
              <a:fillRect/>
            </a:stretch>
          </p:blipFill>
          <p:spPr bwMode="auto">
            <a:xfrm>
              <a:off x="4770438" y="5001003"/>
              <a:ext cx="2051050" cy="9207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27" name="Picture 2" descr="http://images.designtrends.com/wp-content/uploads/2016/04/01072151/electric-car-1.jpg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7383165" y="2794500"/>
              <a:ext cx="1408112" cy="10556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28" name="Picture 2" descr="http://cdn.ecomento.com/wp-content/uploads/2016/02/Electric-car-investment-may-cut-profits-Porsche-CEO-says-740x425.jpg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 l="28613" t="54738"/>
            <a:stretch>
              <a:fillRect/>
            </a:stretch>
          </p:blipFill>
          <p:spPr bwMode="auto">
            <a:xfrm>
              <a:off x="5322755" y="1851598"/>
              <a:ext cx="1957387" cy="7127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29" name="Picture 4" descr="http://cdni.wired.co.uk/1920x1280/k_n/Lamb1.jpg"/>
            <p:cNvPicPr>
              <a:picLocks noChangeAspect="1" noChangeArrowheads="1"/>
            </p:cNvPicPr>
            <p:nvPr/>
          </p:nvPicPr>
          <p:blipFill>
            <a:blip r:embed="rId7" cstate="print">
              <a:extLst/>
            </a:blip>
            <a:srcRect/>
            <a:stretch>
              <a:fillRect/>
            </a:stretch>
          </p:blipFill>
          <p:spPr bwMode="auto">
            <a:xfrm>
              <a:off x="4965700" y="3221064"/>
              <a:ext cx="1855788" cy="12366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7144" y="536727"/>
            <a:ext cx="6486879" cy="7313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3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 / See through displays</a:t>
            </a:r>
            <a:endParaRPr lang="en-US" altLang="en-US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20351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873315" y="3835874"/>
            <a:ext cx="19054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Working with</a:t>
            </a:r>
          </a:p>
          <a:p>
            <a:endParaRPr lang="en-US" sz="2400" dirty="0"/>
          </a:p>
          <a:p>
            <a:r>
              <a:rPr lang="en-US" sz="2400" dirty="0"/>
              <a:t>Samsung</a:t>
            </a:r>
          </a:p>
          <a:p>
            <a:r>
              <a:rPr lang="en-US" sz="2400" dirty="0"/>
              <a:t>Visteon</a:t>
            </a:r>
          </a:p>
          <a:p>
            <a:r>
              <a:rPr lang="en-US" sz="2400" dirty="0"/>
              <a:t>Magna</a:t>
            </a:r>
          </a:p>
          <a:p>
            <a:r>
              <a:rPr lang="en-US" sz="2400" dirty="0"/>
              <a:t>DNP</a:t>
            </a:r>
          </a:p>
        </p:txBody>
      </p:sp>
      <p:pic>
        <p:nvPicPr>
          <p:cNvPr id="2050" name="Picture 2" descr="Image result for transparent OLED 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315" y="1521126"/>
            <a:ext cx="3681623" cy="20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utomotive head up dis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144" y="3835873"/>
            <a:ext cx="4161877" cy="257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61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68662" y="462259"/>
            <a:ext cx="4499357" cy="6628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Self Driving Cars</a:t>
            </a:r>
            <a:endParaRPr lang="en-US" alt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4959" y="1952319"/>
            <a:ext cx="2777706" cy="2667623"/>
            <a:chOff x="444959" y="1952319"/>
            <a:chExt cx="2777706" cy="2667623"/>
          </a:xfrm>
        </p:grpSpPr>
        <p:pic>
          <p:nvPicPr>
            <p:cNvPr id="7" name="Picture 6" descr="Image result for autonomous car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86"/>
            <a:stretch>
              <a:fillRect/>
            </a:stretch>
          </p:blipFill>
          <p:spPr bwMode="auto">
            <a:xfrm>
              <a:off x="444959" y="2536662"/>
              <a:ext cx="2777706" cy="208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04899" y="1952319"/>
              <a:ext cx="1657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1950s concept</a:t>
              </a:r>
            </a:p>
          </p:txBody>
        </p:sp>
      </p:grpSp>
      <p:sp>
        <p:nvSpPr>
          <p:cNvPr id="11" name="Right Arrow 10"/>
          <p:cNvSpPr/>
          <p:nvPr/>
        </p:nvSpPr>
        <p:spPr bwMode="auto">
          <a:xfrm>
            <a:off x="3493698" y="3302211"/>
            <a:ext cx="871268" cy="50940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84144" y="1402676"/>
            <a:ext cx="4011612" cy="4954992"/>
            <a:chOff x="4684144" y="1402676"/>
            <a:chExt cx="4011612" cy="4954992"/>
          </a:xfrm>
        </p:grpSpPr>
        <p:pic>
          <p:nvPicPr>
            <p:cNvPr id="5" name="Picture 2" descr="http://cdn7.tech.co/wp-content/uploads/2016/07/F015-Luxury-In-Motion-Self-Driving-Autonomous-Cars-From-Mercedes-Benz-e147378137976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144" y="1402676"/>
              <a:ext cx="4011612" cy="215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Image result for F 015 Mercedes self-driving concept ca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144" y="3706841"/>
              <a:ext cx="4011612" cy="215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250611" y="5988336"/>
              <a:ext cx="2257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Mercedes </a:t>
              </a:r>
              <a:r>
                <a:rPr lang="en-US" dirty="0" smtClean="0"/>
                <a:t>concept car</a:t>
              </a:r>
              <a:endParaRPr lang="en-US" dirty="0"/>
            </a:p>
          </p:txBody>
        </p:sp>
      </p:grpSp>
      <p:grpSp>
        <p:nvGrpSpPr>
          <p:cNvPr id="13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89781" y="4967558"/>
            <a:ext cx="4334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 effect: Inside temp can rise to &gt;80</a:t>
            </a:r>
            <a:r>
              <a:rPr lang="en-US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SHGC is essential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45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019925" y="341313"/>
            <a:ext cx="1066800" cy="687387"/>
            <a:chOff x="1521" y="6664"/>
            <a:chExt cx="806" cy="49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pic>
        <p:nvPicPr>
          <p:cNvPr id="12" name="sunroof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221" y="1746880"/>
            <a:ext cx="3347861" cy="21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5608" y="5045196"/>
            <a:ext cx="4953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AlphaMicron</a:t>
            </a:r>
            <a:r>
              <a:rPr lang="en-US" sz="2400" dirty="0"/>
              <a:t> working </a:t>
            </a:r>
          </a:p>
          <a:p>
            <a:endParaRPr lang="en-US" sz="2400" dirty="0"/>
          </a:p>
          <a:p>
            <a:r>
              <a:rPr lang="en-US" sz="2400" dirty="0"/>
              <a:t>with </a:t>
            </a:r>
            <a:r>
              <a:rPr lang="en-US" sz="2400" dirty="0" err="1" smtClean="0"/>
              <a:t>Inalfa</a:t>
            </a:r>
            <a:r>
              <a:rPr lang="en-US" sz="2400" dirty="0" smtClean="0"/>
              <a:t>/Pilkington/DNP/OEM </a:t>
            </a:r>
            <a:r>
              <a:rPr lang="en-US" sz="2400" dirty="0"/>
              <a:t>team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39025" y="337860"/>
            <a:ext cx="6320521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Example: 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Sunroof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66958" y="4107777"/>
            <a:ext cx="5477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smtClean="0">
                <a:hlinkClick r:id="rId5"/>
              </a:rPr>
              <a:t>www.youtube.com/watch?v=42O_gBEgWL8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54112" y="275345"/>
            <a:ext cx="5638800" cy="6270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makes AlphaMicron unique?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03788" y="1142409"/>
            <a:ext cx="3951128" cy="2293874"/>
            <a:chOff x="4848225" y="1404938"/>
            <a:chExt cx="3950631" cy="2294204"/>
          </a:xfrm>
        </p:grpSpPr>
        <p:pic>
          <p:nvPicPr>
            <p:cNvPr id="5" name="Picture 22" descr="roll2rollspaced%20out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6906428" y="1943217"/>
              <a:ext cx="1892428" cy="175592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/>
          </p:spPr>
        </p:pic>
        <p:sp>
          <p:nvSpPr>
            <p:cNvPr id="42007" name="Text Box 28"/>
            <p:cNvSpPr txBox="1">
              <a:spLocks noChangeArrowheads="1"/>
            </p:cNvSpPr>
            <p:nvPr/>
          </p:nvSpPr>
          <p:spPr bwMode="auto">
            <a:xfrm>
              <a:off x="4852989" y="1905000"/>
              <a:ext cx="2195356" cy="1274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en-US" sz="1600" dirty="0">
                  <a:solidFill>
                    <a:srgbClr val="FFFF00"/>
                  </a:solidFill>
                </a:rPr>
                <a:t>Roll-to-Roll manufacturing </a:t>
              </a:r>
              <a:endParaRPr lang="en-US" altLang="en-US" sz="3200" dirty="0">
                <a:solidFill>
                  <a:srgbClr val="FFFF00"/>
                </a:solidFill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en-US" sz="1600" dirty="0">
                  <a:solidFill>
                    <a:srgbClr val="FFFF00"/>
                  </a:solidFill>
                </a:rPr>
                <a:t>0.6 m wide line</a:t>
              </a:r>
              <a:endParaRPr lang="en-US" altLang="en-US" sz="3200" dirty="0">
                <a:solidFill>
                  <a:srgbClr val="FFFF00"/>
                </a:solidFill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en-US" sz="1600" dirty="0">
                  <a:solidFill>
                    <a:srgbClr val="FFFF00"/>
                  </a:solidFill>
                </a:rPr>
                <a:t>Automated</a:t>
              </a:r>
            </a:p>
          </p:txBody>
        </p: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4848225" y="1404938"/>
              <a:ext cx="2323808" cy="369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Production Capability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54112" y="3934486"/>
            <a:ext cx="3670300" cy="2597242"/>
            <a:chOff x="936625" y="4244975"/>
            <a:chExt cx="3670300" cy="2840356"/>
          </a:xfrm>
        </p:grpSpPr>
        <p:sp>
          <p:nvSpPr>
            <p:cNvPr id="42002" name="Text Box 29"/>
            <p:cNvSpPr txBox="1">
              <a:spLocks noChangeArrowheads="1"/>
            </p:cNvSpPr>
            <p:nvPr/>
          </p:nvSpPr>
          <p:spPr bwMode="auto">
            <a:xfrm>
              <a:off x="936625" y="4614791"/>
              <a:ext cx="1617751" cy="2470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en-US" altLang="en-US" sz="1600" dirty="0">
                  <a:solidFill>
                    <a:srgbClr val="FFFF00"/>
                  </a:solidFill>
                </a:rPr>
                <a:t>DNP</a:t>
              </a: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endParaRPr lang="en-US" altLang="en-US" sz="1600" dirty="0">
                <a:solidFill>
                  <a:srgbClr val="FFFF00"/>
                </a:solidFill>
              </a:endParaRP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en-US" altLang="en-US" sz="1600" dirty="0" err="1">
                  <a:solidFill>
                    <a:srgbClr val="FFFF00"/>
                  </a:solidFill>
                </a:rPr>
                <a:t>Webasto</a:t>
              </a:r>
              <a:endParaRPr lang="en-US" altLang="en-US" sz="1600" dirty="0">
                <a:solidFill>
                  <a:srgbClr val="FFFF00"/>
                </a:solidFill>
              </a:endParaRP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endParaRPr lang="en-US" altLang="en-US" sz="1600" dirty="0">
                <a:solidFill>
                  <a:srgbClr val="FFFF00"/>
                </a:solidFill>
              </a:endParaRP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en-US" altLang="en-US" sz="1600" dirty="0" err="1">
                  <a:solidFill>
                    <a:srgbClr val="FFFF00"/>
                  </a:solidFill>
                </a:rPr>
                <a:t>Inalfa</a:t>
              </a:r>
              <a:endParaRPr lang="en-US" altLang="en-US" sz="1600" dirty="0">
                <a:solidFill>
                  <a:srgbClr val="FFFF00"/>
                </a:solidFill>
              </a:endParaRP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endParaRPr lang="en-US" altLang="en-US" sz="1600" dirty="0">
                <a:solidFill>
                  <a:srgbClr val="FFFF00"/>
                </a:solidFill>
              </a:endParaRP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en-US" altLang="en-US" sz="1600" dirty="0">
                  <a:solidFill>
                    <a:srgbClr val="FFFF00"/>
                  </a:solidFill>
                </a:rPr>
                <a:t>Saint </a:t>
              </a:r>
              <a:r>
                <a:rPr lang="en-US" altLang="en-US" sz="1600" dirty="0" err="1">
                  <a:solidFill>
                    <a:srgbClr val="FFFF00"/>
                  </a:solidFill>
                </a:rPr>
                <a:t>Gobain</a:t>
              </a:r>
              <a:endParaRPr lang="en-US" altLang="en-US" sz="1600" dirty="0">
                <a:solidFill>
                  <a:srgbClr val="FFFF00"/>
                </a:solidFill>
              </a:endParaRP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endParaRPr lang="en-US" altLang="en-US" sz="1600" dirty="0">
                <a:solidFill>
                  <a:srgbClr val="FFFF00"/>
                </a:solidFill>
              </a:endParaRP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en-US" altLang="en-US" sz="1600" dirty="0">
                  <a:solidFill>
                    <a:srgbClr val="FFFF00"/>
                  </a:solidFill>
                </a:rPr>
                <a:t>Pilkington</a:t>
              </a: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endParaRPr lang="en-US" altLang="en-US" sz="1600" dirty="0">
                <a:solidFill>
                  <a:srgbClr val="FFFF00"/>
                </a:solidFill>
              </a:endParaRPr>
            </a:p>
            <a:p>
              <a:pPr marL="285750" indent="-28575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en-US" altLang="en-US" sz="1600" dirty="0">
                  <a:solidFill>
                    <a:srgbClr val="FFFF00"/>
                  </a:solidFill>
                </a:rPr>
                <a:t>Asahi Glass</a:t>
              </a:r>
            </a:p>
          </p:txBody>
        </p:sp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936625" y="4244975"/>
              <a:ext cx="1988365" cy="403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Strategic Partners</a:t>
              </a:r>
            </a:p>
          </p:txBody>
        </p:sp>
        <p:pic>
          <p:nvPicPr>
            <p:cNvPr id="11" name="Picture 33" descr="https://www.saint-gobain.com/sites/sg_master/themes/stgobain/logo.png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3132138" y="4743404"/>
              <a:ext cx="1471612" cy="4571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2" name="Picture 35" descr="https://upload.wikimedia.org/wikipedia/en/thumb/b/b5/Merck-Logo.svg/1280px-Merck-Logo.svg.png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3132138" y="5542599"/>
              <a:ext cx="1474787" cy="5254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942041" y="3934485"/>
            <a:ext cx="3841750" cy="2420938"/>
            <a:chOff x="4848225" y="4244975"/>
            <a:chExt cx="3841594" cy="2421000"/>
          </a:xfrm>
        </p:grpSpPr>
        <p:pic>
          <p:nvPicPr>
            <p:cNvPr id="14" name="Picture 19" descr="LCIKentStateLogo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 l="31580" b="-9924"/>
            <a:stretch>
              <a:fillRect/>
            </a:stretch>
          </p:blipFill>
          <p:spPr bwMode="auto">
            <a:xfrm>
              <a:off x="5018088" y="5805488"/>
              <a:ext cx="1844746" cy="638769"/>
            </a:xfrm>
            <a:prstGeom prst="roundRect">
              <a:avLst>
                <a:gd name="adj" fmla="val 0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/>
          </p:spPr>
        </p:pic>
        <p:pic>
          <p:nvPicPr>
            <p:cNvPr id="15" name="Picture 31" descr="vhb2"/>
            <p:cNvPicPr>
              <a:picLocks noChangeAspect="1" noChangeArrowheads="1"/>
            </p:cNvPicPr>
            <p:nvPr/>
          </p:nvPicPr>
          <p:blipFill>
            <a:blip r:embed="rId7" cstate="print">
              <a:extLst/>
            </a:blip>
            <a:srcRect/>
            <a:stretch>
              <a:fillRect/>
            </a:stretch>
          </p:blipFill>
          <p:spPr bwMode="auto">
            <a:xfrm>
              <a:off x="7484622" y="5465876"/>
              <a:ext cx="1205197" cy="12000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/>
          </p:spPr>
        </p:pic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848225" y="4244975"/>
              <a:ext cx="2137934" cy="369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Access to Expertise</a:t>
              </a:r>
            </a:p>
          </p:txBody>
        </p:sp>
        <p:pic>
          <p:nvPicPr>
            <p:cNvPr id="17" name="Picture 37" descr="http://gozips.com/athletics/brand/Brand_Logos/The_University_of_Akron_Wordmark_Reverse_Color.jpg"/>
            <p:cNvPicPr>
              <a:picLocks noChangeAspect="1" noChangeArrowheads="1"/>
            </p:cNvPicPr>
            <p:nvPr/>
          </p:nvPicPr>
          <p:blipFill>
            <a:blip r:embed="rId8" cstate="print">
              <a:extLst/>
            </a:blip>
            <a:srcRect/>
            <a:stretch>
              <a:fillRect/>
            </a:stretch>
          </p:blipFill>
          <p:spPr bwMode="auto">
            <a:xfrm>
              <a:off x="5018088" y="4743450"/>
              <a:ext cx="1420190" cy="7224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/>
          </p:spPr>
        </p:pic>
        <p:pic>
          <p:nvPicPr>
            <p:cNvPr id="18" name="Picture 39" descr="http://www.streetline.com/wp-content/uploads/2013/08/Case.jpg"/>
            <p:cNvPicPr>
              <a:picLocks noChangeAspect="1" noChangeArrowheads="1"/>
            </p:cNvPicPr>
            <p:nvPr/>
          </p:nvPicPr>
          <p:blipFill>
            <a:blip r:embed="rId9" cstate="print">
              <a:extLst/>
            </a:blip>
            <a:srcRect/>
            <a:stretch>
              <a:fillRect/>
            </a:stretch>
          </p:blipFill>
          <p:spPr bwMode="auto">
            <a:xfrm>
              <a:off x="6481078" y="4797476"/>
              <a:ext cx="1124895" cy="10316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/>
          </p:spPr>
        </p:pic>
      </p:grpSp>
      <p:grpSp>
        <p:nvGrpSpPr>
          <p:cNvPr id="19" name="Group 1"/>
          <p:cNvGrpSpPr>
            <a:grpSpLocks/>
          </p:cNvGrpSpPr>
          <p:nvPr/>
        </p:nvGrpSpPr>
        <p:grpSpPr bwMode="auto">
          <a:xfrm>
            <a:off x="470372" y="1073646"/>
            <a:ext cx="3590925" cy="2559050"/>
            <a:chOff x="914400" y="1404938"/>
            <a:chExt cx="3591653" cy="2558497"/>
          </a:xfrm>
        </p:grpSpPr>
        <p:grpSp>
          <p:nvGrpSpPr>
            <p:cNvPr id="41990" name="Group 8"/>
            <p:cNvGrpSpPr>
              <a:grpSpLocks/>
            </p:cNvGrpSpPr>
            <p:nvPr/>
          </p:nvGrpSpPr>
          <p:grpSpPr bwMode="auto">
            <a:xfrm>
              <a:off x="3240392" y="2650563"/>
              <a:ext cx="1265660" cy="605400"/>
              <a:chOff x="2705" y="1379"/>
              <a:chExt cx="2271" cy="1915"/>
            </a:xfrm>
          </p:grpSpPr>
          <p:pic>
            <p:nvPicPr>
              <p:cNvPr id="41995" name="Picture 9" descr="confi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5" y="1379"/>
                <a:ext cx="2271" cy="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96" name="Picture 10" descr="config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5" y="2256"/>
                <a:ext cx="2271" cy="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991" name="Text Box 27"/>
            <p:cNvSpPr txBox="1">
              <a:spLocks noChangeArrowheads="1"/>
            </p:cNvSpPr>
            <p:nvPr/>
          </p:nvSpPr>
          <p:spPr bwMode="auto">
            <a:xfrm>
              <a:off x="936625" y="1884363"/>
              <a:ext cx="2411342" cy="20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n-US" sz="1600" dirty="0">
                  <a:solidFill>
                    <a:srgbClr val="FFFF00"/>
                  </a:solidFill>
                </a:rPr>
                <a:t>Knowhow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altLang="en-US" sz="3200" dirty="0">
                <a:solidFill>
                  <a:srgbClr val="FFFF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n-US" sz="1600" dirty="0">
                  <a:solidFill>
                    <a:srgbClr val="FFFF00"/>
                  </a:solidFill>
                </a:rPr>
                <a:t>Patents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altLang="en-US" sz="3200" dirty="0">
                <a:solidFill>
                  <a:srgbClr val="FFFF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n-US" sz="1600" dirty="0">
                  <a:solidFill>
                    <a:srgbClr val="FFFF00"/>
                  </a:solidFill>
                </a:rPr>
                <a:t>Trade secrets </a:t>
              </a:r>
            </a:p>
            <a:p>
              <a:r>
                <a:rPr lang="en-US" altLang="en-US" sz="1600" dirty="0">
                  <a:solidFill>
                    <a:srgbClr val="FFFF00"/>
                  </a:solidFill>
                </a:rPr>
                <a:t>    (Material formulation)</a:t>
              </a: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914400" y="1404938"/>
              <a:ext cx="2435719" cy="369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Protected Technology</a:t>
              </a:r>
            </a:p>
          </p:txBody>
        </p:sp>
        <p:pic>
          <p:nvPicPr>
            <p:cNvPr id="41993" name="Picture 21" descr="P000127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497" y="3398839"/>
              <a:ext cx="1265556" cy="56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2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496" y="1845982"/>
              <a:ext cx="1265556" cy="6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27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8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9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0" name="Oval 29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91652" y="301347"/>
            <a:ext cx="3286539" cy="162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lang="en-US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9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360500" y="3108105"/>
            <a:ext cx="2533376" cy="132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0000"/>
              </a:lnSpc>
              <a:buFontTx/>
              <a:buChar char="•"/>
            </a:pPr>
            <a:r>
              <a:rPr lang="en-US" alt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Voice activation</a:t>
            </a:r>
          </a:p>
          <a:p>
            <a:pPr>
              <a:lnSpc>
                <a:spcPct val="70000"/>
              </a:lnSpc>
            </a:pPr>
            <a:endParaRPr lang="en-US" altLang="en-U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buFontTx/>
              <a:buChar char="•"/>
            </a:pPr>
            <a:r>
              <a:rPr lang="en-US" alt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 color of window</a:t>
            </a:r>
          </a:p>
          <a:p>
            <a:pPr>
              <a:lnSpc>
                <a:spcPct val="70000"/>
              </a:lnSpc>
              <a:buFontTx/>
              <a:buChar char="•"/>
            </a:pPr>
            <a:endParaRPr lang="en-US" altLang="en-U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buFontTx/>
              <a:buChar char="•"/>
            </a:pPr>
            <a:r>
              <a:rPr lang="en-US" alt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 the Tint</a:t>
            </a:r>
          </a:p>
          <a:p>
            <a:pPr>
              <a:lnSpc>
                <a:spcPct val="70000"/>
              </a:lnSpc>
              <a:buFontTx/>
              <a:buChar char="•"/>
            </a:pPr>
            <a:endParaRPr lang="en-US" altLang="en-U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buFontTx/>
              <a:buChar char="•"/>
            </a:pPr>
            <a:r>
              <a:rPr lang="en-US" alt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 Privacy setting</a:t>
            </a:r>
          </a:p>
        </p:txBody>
      </p:sp>
      <p:pic>
        <p:nvPicPr>
          <p:cNvPr id="13" name="Alexa two-colors window dem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1481" y="1941768"/>
            <a:ext cx="5449019" cy="40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5892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39748" y="148796"/>
            <a:ext cx="786802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Background: Evolution of Technology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7620000" y="313189"/>
            <a:ext cx="1066800" cy="687388"/>
            <a:chOff x="1521" y="6664"/>
            <a:chExt cx="806" cy="490"/>
          </a:xfrm>
        </p:grpSpPr>
        <p:sp>
          <p:nvSpPr>
            <p:cNvPr id="5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779463" y="1246153"/>
            <a:ext cx="1835150" cy="4560887"/>
            <a:chOff x="779462" y="1764425"/>
            <a:chExt cx="1834616" cy="4560805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779462" y="1764425"/>
              <a:ext cx="1834616" cy="2285068"/>
              <a:chOff x="228600" y="1524000"/>
              <a:chExt cx="2943339" cy="3510234"/>
            </a:xfrm>
          </p:grpSpPr>
          <p:sp>
            <p:nvSpPr>
              <p:cNvPr id="14" name="TextBox 16"/>
              <p:cNvSpPr txBox="1">
                <a:spLocks noChangeArrowheads="1"/>
              </p:cNvSpPr>
              <p:nvPr/>
            </p:nvSpPr>
            <p:spPr bwMode="auto">
              <a:xfrm>
                <a:off x="914400" y="1524000"/>
                <a:ext cx="2119641" cy="567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FF0000"/>
                    </a:solidFill>
                  </a:rPr>
                  <a:t>60Km/hour</a:t>
                </a:r>
              </a:p>
            </p:txBody>
          </p:sp>
          <p:pic>
            <p:nvPicPr>
              <p:cNvPr id="15" name="Picture 2" descr="http://www.old-picture.com/wright-brothers/pictures/Wright-Brothers-Unpowered-Test-Flight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2133600"/>
                <a:ext cx="2943339" cy="213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8"/>
              <p:cNvSpPr txBox="1">
                <a:spLocks noChangeArrowheads="1"/>
              </p:cNvSpPr>
              <p:nvPr/>
            </p:nvSpPr>
            <p:spPr bwMode="auto">
              <a:xfrm>
                <a:off x="1143000" y="4419600"/>
                <a:ext cx="1191237" cy="614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2000"/>
                  <a:t>1903</a:t>
                </a:r>
              </a:p>
            </p:txBody>
          </p:sp>
        </p:grpSp>
        <p:pic>
          <p:nvPicPr>
            <p:cNvPr id="13" name="Picture 2" descr="http://www.cowanauctions.com/itemImages/hh647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929" y="4313989"/>
              <a:ext cx="858130" cy="201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3751263" y="1246153"/>
            <a:ext cx="2097087" cy="4560887"/>
            <a:chOff x="3751261" y="1764425"/>
            <a:chExt cx="2096929" cy="4560805"/>
          </a:xfrm>
        </p:grpSpPr>
        <p:grpSp>
          <p:nvGrpSpPr>
            <p:cNvPr id="18" name="Group 14"/>
            <p:cNvGrpSpPr>
              <a:grpSpLocks/>
            </p:cNvGrpSpPr>
            <p:nvPr/>
          </p:nvGrpSpPr>
          <p:grpSpPr bwMode="auto">
            <a:xfrm>
              <a:off x="3751261" y="1764425"/>
              <a:ext cx="2096929" cy="2285068"/>
              <a:chOff x="3200400" y="1524000"/>
              <a:chExt cx="3364178" cy="3510234"/>
            </a:xfrm>
          </p:grpSpPr>
          <p:sp>
            <p:nvSpPr>
              <p:cNvPr id="20" name="TextBox 23"/>
              <p:cNvSpPr txBox="1">
                <a:spLocks noChangeArrowheads="1"/>
              </p:cNvSpPr>
              <p:nvPr/>
            </p:nvSpPr>
            <p:spPr bwMode="auto">
              <a:xfrm>
                <a:off x="4038600" y="1524000"/>
                <a:ext cx="2525978" cy="567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FF0000"/>
                    </a:solidFill>
                  </a:rPr>
                  <a:t>1200Km/hour</a:t>
                </a:r>
              </a:p>
            </p:txBody>
          </p:sp>
          <p:pic>
            <p:nvPicPr>
              <p:cNvPr id="21" name="Picture 4" descr="http://www.vinland.com/Images/SonicBoo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400" y="2133600"/>
                <a:ext cx="2844800" cy="213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25"/>
              <p:cNvSpPr txBox="1">
                <a:spLocks noChangeArrowheads="1"/>
              </p:cNvSpPr>
              <p:nvPr/>
            </p:nvSpPr>
            <p:spPr bwMode="auto">
              <a:xfrm>
                <a:off x="4419600" y="4419600"/>
                <a:ext cx="1191237" cy="614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2000"/>
                  <a:t>1947</a:t>
                </a:r>
              </a:p>
            </p:txBody>
          </p:sp>
          <p:pic>
            <p:nvPicPr>
              <p:cNvPr id="23" name="Picture 6" descr="Image result for first supersonic plan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2133601"/>
                <a:ext cx="1143000" cy="668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4" descr="https://s-media-cache-ak0.pinimg.com/236x/d3/6d/37/d36d37934c9850a5d4be184959ca420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202" y="4286653"/>
              <a:ext cx="962208" cy="20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6646863" y="1246153"/>
            <a:ext cx="2001837" cy="4584700"/>
            <a:chOff x="6646862" y="1764425"/>
            <a:chExt cx="2001937" cy="4583476"/>
          </a:xfrm>
        </p:grpSpPr>
        <p:grpSp>
          <p:nvGrpSpPr>
            <p:cNvPr id="25" name="Group 15"/>
            <p:cNvGrpSpPr>
              <a:grpSpLocks/>
            </p:cNvGrpSpPr>
            <p:nvPr/>
          </p:nvGrpSpPr>
          <p:grpSpPr bwMode="auto">
            <a:xfrm>
              <a:off x="6646862" y="1764425"/>
              <a:ext cx="2001937" cy="2235464"/>
              <a:chOff x="6096000" y="1524000"/>
              <a:chExt cx="3211778" cy="3434034"/>
            </a:xfrm>
          </p:grpSpPr>
          <p:pic>
            <p:nvPicPr>
              <p:cNvPr id="27" name="Picture 8" descr="Image result for mach 7 black bird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2133600"/>
                <a:ext cx="2848464" cy="213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29"/>
              <p:cNvSpPr txBox="1">
                <a:spLocks noChangeArrowheads="1"/>
              </p:cNvSpPr>
              <p:nvPr/>
            </p:nvSpPr>
            <p:spPr bwMode="auto">
              <a:xfrm>
                <a:off x="6781800" y="1524000"/>
                <a:ext cx="2525978" cy="567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FF0000"/>
                    </a:solidFill>
                  </a:rPr>
                  <a:t>8400Km/hour</a:t>
                </a:r>
              </a:p>
            </p:txBody>
          </p:sp>
          <p:sp>
            <p:nvSpPr>
              <p:cNvPr id="29" name="TextBox 30"/>
              <p:cNvSpPr txBox="1">
                <a:spLocks noChangeArrowheads="1"/>
              </p:cNvSpPr>
              <p:nvPr/>
            </p:nvSpPr>
            <p:spPr bwMode="auto">
              <a:xfrm>
                <a:off x="7391398" y="4343400"/>
                <a:ext cx="1191237" cy="614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2000"/>
                  <a:t>1990</a:t>
                </a:r>
              </a:p>
            </p:txBody>
          </p:sp>
        </p:grpSp>
        <p:pic>
          <p:nvPicPr>
            <p:cNvPr id="26" name="Picture 6" descr="https://s-media-cache-ak0.pinimg.com/236x/94/e2/cb/94e2cb748bb4e2d03afeb56c194553f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665" y="4336660"/>
              <a:ext cx="1340827" cy="201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779463" y="6112617"/>
            <a:ext cx="313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Technology evolves very fast</a:t>
            </a:r>
          </a:p>
        </p:txBody>
      </p:sp>
    </p:spTree>
    <p:extLst>
      <p:ext uri="{BB962C8B-B14F-4D97-AF65-F5344CB8AC3E}">
        <p14:creationId xmlns:p14="http://schemas.microsoft.com/office/powerpoint/2010/main" xmlns="" val="176097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39748" y="148796"/>
            <a:ext cx="786802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Background: Evolution of Battle Field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7620000" y="313189"/>
            <a:ext cx="1066800" cy="687388"/>
            <a:chOff x="1521" y="6664"/>
            <a:chExt cx="806" cy="490"/>
          </a:xfrm>
        </p:grpSpPr>
        <p:sp>
          <p:nvSpPr>
            <p:cNvPr id="5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pic>
        <p:nvPicPr>
          <p:cNvPr id="2050" name="Picture 2" descr="Image result for civil war battlefiel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97" y="3804249"/>
            <a:ext cx="3231588" cy="2078968"/>
          </a:xfrm>
          <a:prstGeom prst="rect">
            <a:avLst/>
          </a:prstGeom>
          <a:noFill/>
        </p:spPr>
      </p:pic>
      <p:pic>
        <p:nvPicPr>
          <p:cNvPr id="31" name="Picture 2" descr="http://wwwassets.rand.org/content/rand/pubs/testimonies/CT414/_jcr_content/par/teaser.aspectcrop.910x483.cm.jpg/1406220694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5753" y="3804249"/>
            <a:ext cx="3524973" cy="20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ww2 dogf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397" y="1325377"/>
            <a:ext cx="3378237" cy="1900259"/>
          </a:xfrm>
          <a:prstGeom prst="rect">
            <a:avLst/>
          </a:prstGeom>
          <a:noFill/>
        </p:spPr>
      </p:pic>
      <p:pic>
        <p:nvPicPr>
          <p:cNvPr id="2056" name="Picture 8" descr="Image result for JSF helm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2814" y="1325377"/>
            <a:ext cx="3277142" cy="1843392"/>
          </a:xfrm>
          <a:prstGeom prst="rect">
            <a:avLst/>
          </a:prstGeom>
          <a:noFill/>
        </p:spPr>
      </p:pic>
      <p:pic>
        <p:nvPicPr>
          <p:cNvPr id="2054" name="Picture 6" descr="Image result for JSF helm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0537" y="1325377"/>
            <a:ext cx="1510432" cy="73633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588352" y="6223807"/>
            <a:ext cx="367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Rapidly changing battlefields</a:t>
            </a:r>
          </a:p>
        </p:txBody>
      </p:sp>
    </p:spTree>
    <p:extLst>
      <p:ext uri="{BB962C8B-B14F-4D97-AF65-F5344CB8AC3E}">
        <p14:creationId xmlns:p14="http://schemas.microsoft.com/office/powerpoint/2010/main" xmlns="" val="17609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/>
          <p:cNvGrpSpPr>
            <a:grpSpLocks noChangeAspect="1"/>
          </p:cNvGrpSpPr>
          <p:nvPr/>
        </p:nvGrpSpPr>
        <p:grpSpPr bwMode="auto">
          <a:xfrm>
            <a:off x="7260696" y="361257"/>
            <a:ext cx="1140677" cy="734990"/>
            <a:chOff x="1521" y="6664"/>
            <a:chExt cx="806" cy="490"/>
          </a:xfrm>
        </p:grpSpPr>
        <p:sp>
          <p:nvSpPr>
            <p:cNvPr id="9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pic>
        <p:nvPicPr>
          <p:cNvPr id="15" name="Picture 2" descr="https://proactiontranshuman.files.wordpress.com/2013/12/evolution-2.jpg"/>
          <p:cNvPicPr>
            <a:picLocks noChangeAspect="1" noChangeArrowheads="1"/>
          </p:cNvPicPr>
          <p:nvPr/>
        </p:nvPicPr>
        <p:blipFill>
          <a:blip r:embed="rId3" cstate="print"/>
          <a:srcRect l="38933" r="21477" b="47887"/>
          <a:stretch>
            <a:fillRect/>
          </a:stretch>
        </p:blipFill>
        <p:spPr bwMode="auto">
          <a:xfrm>
            <a:off x="589682" y="1000248"/>
            <a:ext cx="2883158" cy="320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39748" y="148796"/>
            <a:ext cx="786802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Background: Evolution of Humans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748" y="4391907"/>
            <a:ext cx="343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Little Change in 80,000 years!</a:t>
            </a:r>
          </a:p>
        </p:txBody>
      </p:sp>
      <p:grpSp>
        <p:nvGrpSpPr>
          <p:cNvPr id="18" name="Group 1"/>
          <p:cNvGrpSpPr>
            <a:grpSpLocks/>
          </p:cNvGrpSpPr>
          <p:nvPr/>
        </p:nvGrpSpPr>
        <p:grpSpPr bwMode="auto">
          <a:xfrm>
            <a:off x="4657853" y="1484973"/>
            <a:ext cx="3576638" cy="2487380"/>
            <a:chOff x="644015" y="4290595"/>
            <a:chExt cx="3576511" cy="2486701"/>
          </a:xfrm>
        </p:grpSpPr>
        <p:pic>
          <p:nvPicPr>
            <p:cNvPr id="19" name="Picture 4" descr="http://www.brightfocus.org/sites/default/files/styles/full_width/public/eye-brain-connection.jpg?itok=r1mqdq_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066" y="4290595"/>
              <a:ext cx="2300728" cy="156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42"/>
            <p:cNvSpPr txBox="1">
              <a:spLocks noChangeArrowheads="1"/>
            </p:cNvSpPr>
            <p:nvPr/>
          </p:nvSpPr>
          <p:spPr bwMode="auto">
            <a:xfrm>
              <a:off x="644015" y="5854218"/>
              <a:ext cx="3576511" cy="92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FFFF00"/>
                  </a:solidFill>
                </a:rPr>
                <a:t>80% of all information received through eye. 4 times more than all our senses COMBINED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05425" y="4280199"/>
            <a:ext cx="4400645" cy="1976747"/>
            <a:chOff x="4355019" y="1507587"/>
            <a:chExt cx="4400645" cy="1976747"/>
          </a:xfrm>
        </p:grpSpPr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4487540" y="1507587"/>
              <a:ext cx="3960658" cy="1268861"/>
              <a:chOff x="2400391" y="4869221"/>
              <a:chExt cx="4687053" cy="1508906"/>
            </a:xfrm>
          </p:grpSpPr>
          <p:pic>
            <p:nvPicPr>
              <p:cNvPr id="24" name="Picture 2" descr="http://leavingbio.net/the%20senses_files/THE%20SENSES_files/image016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2521" y="4869221"/>
                <a:ext cx="2015217" cy="150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6" descr="http://canitbesaturdaynow.com/images/fpics/1659/0aac42d6d0f89187c9eb88672cd28679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391" y="5221663"/>
                <a:ext cx="1175900" cy="787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8" descr="https://s3.amazonaws.com/rapgenius/1664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8357" y="5147747"/>
                <a:ext cx="1149087" cy="861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355019" y="2776448"/>
              <a:ext cx="4400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</a:rPr>
                <a:t>Our eye response to changes in lighting conditions in several seconds to minutes</a:t>
              </a:r>
            </a:p>
          </p:txBody>
        </p:sp>
      </p:grpSp>
      <p:pic>
        <p:nvPicPr>
          <p:cNvPr id="27" name="Picture 4" descr="http://images1.eyewearplanet.com/365-240-ffffff/opplanet-ess-sunglasses-crossbow-2x-740-03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39" y="4964067"/>
            <a:ext cx="2692901" cy="176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roactiontranshuman.files.wordpress.com/2013/12/evolutio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09" r="21478" b="47887"/>
          <a:stretch>
            <a:fillRect/>
          </a:stretch>
        </p:blipFill>
        <p:spPr bwMode="auto">
          <a:xfrm>
            <a:off x="1627251" y="2840561"/>
            <a:ext cx="1142514" cy="213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3785" y="249099"/>
            <a:ext cx="7198834" cy="13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2800" b="0" kern="0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How do we address the current disparity between human response and environmental conditions?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8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65752" y="1419837"/>
            <a:ext cx="4037050" cy="2489888"/>
            <a:chOff x="2665752" y="1419837"/>
            <a:chExt cx="4037050" cy="2489888"/>
          </a:xfrm>
        </p:grpSpPr>
        <p:pic>
          <p:nvPicPr>
            <p:cNvPr id="2" name="Picture 2" descr="https://proactiontranshuman.files.wordpress.com/2013/12/evolution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7081" r="1591" b="47887"/>
            <a:stretch>
              <a:fillRect/>
            </a:stretch>
          </p:blipFill>
          <p:spPr bwMode="auto">
            <a:xfrm>
              <a:off x="5619011" y="1419837"/>
              <a:ext cx="1083791" cy="185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2665752" y="1699334"/>
              <a:ext cx="2691251" cy="2210391"/>
              <a:chOff x="2665752" y="1699334"/>
              <a:chExt cx="2691251" cy="2210391"/>
            </a:xfrm>
          </p:grpSpPr>
          <p:cxnSp>
            <p:nvCxnSpPr>
              <p:cNvPr id="13" name="Straight Arrow Connector 12"/>
              <p:cNvCxnSpPr>
                <a:stCxn id="5" idx="3"/>
              </p:cNvCxnSpPr>
              <p:nvPr/>
            </p:nvCxnSpPr>
            <p:spPr bwMode="auto">
              <a:xfrm flipV="1">
                <a:off x="2769765" y="2467155"/>
                <a:ext cx="2587238" cy="144257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2665752" y="1699334"/>
                <a:ext cx="26912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Replace Human with fast acting computer/</a:t>
                </a:r>
              </a:p>
              <a:p>
                <a:r>
                  <a:rPr lang="en-US" dirty="0"/>
                  <a:t>Autonomous systems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769765" y="3909725"/>
            <a:ext cx="3991761" cy="2637776"/>
            <a:chOff x="2769765" y="3909725"/>
            <a:chExt cx="3991761" cy="2637776"/>
          </a:xfrm>
        </p:grpSpPr>
        <p:pic>
          <p:nvPicPr>
            <p:cNvPr id="4" name="Picture 2" descr="https://proactiontranshuman.files.wordpress.com/2013/12/evolution-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109" r="21478" b="47887"/>
            <a:stretch>
              <a:fillRect/>
            </a:stretch>
          </p:blipFill>
          <p:spPr bwMode="auto">
            <a:xfrm>
              <a:off x="5619012" y="4047177"/>
              <a:ext cx="1142514" cy="2138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2769765" y="3909725"/>
              <a:ext cx="2587238" cy="2637776"/>
              <a:chOff x="2769765" y="3909725"/>
              <a:chExt cx="2587238" cy="263777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890038" y="4793175"/>
                <a:ext cx="246696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Create an interface which acts as a “shock-absorbers” between human response and ambient world</a:t>
                </a:r>
              </a:p>
            </p:txBody>
          </p:sp>
          <p:cxnSp>
            <p:nvCxnSpPr>
              <p:cNvPr id="14" name="Straight Arrow Connector 13"/>
              <p:cNvCxnSpPr>
                <a:stCxn id="5" idx="3"/>
              </p:cNvCxnSpPr>
              <p:nvPr/>
            </p:nvCxnSpPr>
            <p:spPr bwMode="auto">
              <a:xfrm>
                <a:off x="2769765" y="3909725"/>
                <a:ext cx="2587238" cy="106916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3" name="Circle: Hollow 1"/>
          <p:cNvSpPr/>
          <p:nvPr/>
        </p:nvSpPr>
        <p:spPr bwMode="auto">
          <a:xfrm>
            <a:off x="5472328" y="3912611"/>
            <a:ext cx="1349580" cy="2531378"/>
          </a:xfrm>
          <a:prstGeom prst="donut">
            <a:avLst>
              <a:gd name="adj" fmla="val 5937"/>
            </a:avLst>
          </a:prstGeom>
          <a:solidFill>
            <a:srgbClr val="00CC66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0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9665" y="588522"/>
            <a:ext cx="6330950" cy="6277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History: </a:t>
            </a:r>
            <a:r>
              <a:rPr lang="en-US" altLang="en-US" sz="3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AlphaMicron</a:t>
            </a:r>
            <a:r>
              <a:rPr lang="en-US" altLang="en-US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00332" y="1585540"/>
            <a:ext cx="63266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 </a:t>
            </a:r>
            <a:r>
              <a:rPr lang="en-US" sz="2000" i="0" dirty="0"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Wright Patterson AFB: Largest National Lab based LC research</a:t>
            </a:r>
          </a:p>
          <a:p>
            <a:pPr eaLnBrk="0" hangingPunct="0"/>
            <a:endParaRPr lang="en-US" sz="2000" dirty="0">
              <a:solidFill>
                <a:srgbClr val="FFFF0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eaLnBrk="0" hangingPunct="0"/>
            <a:r>
              <a:rPr lang="en-US" sz="2000" i="0" dirty="0"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•   Problem: 	Ambient light control for helmet mounted displays.</a:t>
            </a:r>
          </a:p>
          <a:p>
            <a:pPr eaLnBrk="0" hangingPunct="0"/>
            <a:endParaRPr lang="en-US" sz="2000" i="0" dirty="0">
              <a:solidFill>
                <a:srgbClr val="FFFF0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eaLnBrk="0" hangingPunct="0"/>
            <a:r>
              <a:rPr lang="en-US" sz="2000" i="0" dirty="0">
                <a:solidFill>
                  <a:srgbClr val="FFFF00"/>
                </a:solidFill>
                <a:latin typeface="Arial Narrow" panose="020B0606020202030204" pitchFamily="34" charset="0"/>
                <a:cs typeface="Arial" pitchFamily="34" charset="0"/>
              </a:rPr>
              <a:t>•   Unsuccessful attempts by several companies/technologies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4080294" y="4045788"/>
            <a:ext cx="974784" cy="12422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37455" y="5750308"/>
            <a:ext cx="5895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Need for a new light management technology</a:t>
            </a:r>
          </a:p>
        </p:txBody>
      </p:sp>
      <p:pic>
        <p:nvPicPr>
          <p:cNvPr id="36866" name="Picture 2" descr="Image result for JSF helm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32" y="4045788"/>
            <a:ext cx="2889849" cy="1093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61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66738" y="495852"/>
            <a:ext cx="55108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Technologies evaluated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528905" y="1730572"/>
            <a:ext cx="6724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Photochromic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 	UV induced change in visible transmission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198316" y="2321620"/>
            <a:ext cx="6430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Advantages: 			no electronics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Disadvantage:			Slow, Needs UV, Short Lifetime, No Control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23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4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6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66738" y="3034294"/>
            <a:ext cx="5852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PDLC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 			Polymer Dispersed Liquid Crystals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198316" y="3431492"/>
            <a:ext cx="68611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Advantages: 			Polymer film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Disadvantage:			Scattering, Short Lifetime, ↑ Power Consumption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566738" y="4208200"/>
            <a:ext cx="5429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 			Suspended Particle Dispersion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270131" y="4606066"/>
            <a:ext cx="68738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Advantages: 			?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Disadvantage:			Color, Short Lifetime, Scattering, ↑ Consumption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66738" y="5350846"/>
            <a:ext cx="5673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Electrochromic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	Current induced oxidation/Redox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340266" y="5780640"/>
            <a:ext cx="5343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Advantages: 			Wide swing, vacuum coated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Disadvantage:			Hazardous, </a:t>
            </a:r>
            <a:r>
              <a:rPr lang="en-US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Bistable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, cost, slow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620000" y="304800"/>
            <a:ext cx="1066800" cy="687388"/>
            <a:chOff x="1521" y="6664"/>
            <a:chExt cx="806" cy="49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 rot="-2108384">
              <a:off x="1913" y="6666"/>
              <a:ext cx="163" cy="485"/>
            </a:xfrm>
            <a:prstGeom prst="flowChartDelay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 rot="-1982021">
              <a:off x="2165" y="6664"/>
              <a:ext cx="162" cy="485"/>
            </a:xfrm>
            <a:prstGeom prst="flowChartDelay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2067732" flipH="1">
              <a:off x="1521" y="6669"/>
              <a:ext cx="149" cy="485"/>
            </a:xfrm>
            <a:prstGeom prst="flowChartDelay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1711" y="6935"/>
              <a:ext cx="163" cy="155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460107" y="1423364"/>
            <a:ext cx="5070619" cy="22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	Liquid Crystal Institute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US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	Largest University based LCD Research</a:t>
            </a:r>
          </a:p>
          <a:p>
            <a:pPr eaLnBrk="0" hangingPunct="0">
              <a:lnSpc>
                <a:spcPct val="130000"/>
              </a:lnSpc>
            </a:pPr>
            <a:r>
              <a:rPr lang="en-US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	Leader in liquid crystal research in the USA</a:t>
            </a:r>
          </a:p>
          <a:p>
            <a:pPr eaLnBrk="0" hangingPunct="0">
              <a:lnSpc>
                <a:spcPct val="130000"/>
              </a:lnSpc>
            </a:pPr>
            <a:r>
              <a:rPr lang="en-US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• 	Hub for the NSF’s ALCOM center</a:t>
            </a:r>
          </a:p>
          <a:p>
            <a:pPr eaLnBrk="0" hangingPunct="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	TN invented at LCI</a:t>
            </a:r>
          </a:p>
          <a:p>
            <a:pPr eaLnBrk="0" hangingPunct="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	PDLC invented at LCI</a:t>
            </a:r>
            <a:endParaRPr lang="en-US" i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3" descr="LCI Bui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30" y="1558475"/>
            <a:ext cx="3157935" cy="193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 descr="founding fath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4895" y="4280452"/>
            <a:ext cx="2820489" cy="188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AMI98Jun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3122" y="4280452"/>
            <a:ext cx="2831142" cy="196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Down Arrow 25"/>
          <p:cNvSpPr/>
          <p:nvPr/>
        </p:nvSpPr>
        <p:spPr>
          <a:xfrm>
            <a:off x="4230028" y="3797052"/>
            <a:ext cx="383917" cy="7330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01061" y="4723941"/>
            <a:ext cx="1969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Established 1996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89665" y="588522"/>
            <a:ext cx="6330950" cy="6277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History: </a:t>
            </a:r>
            <a:r>
              <a:rPr lang="en-US" altLang="en-US" sz="32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AlphaMicron</a:t>
            </a:r>
            <a:r>
              <a:rPr lang="en-US" altLang="en-US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1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33831</TotalTime>
  <Words>506</Words>
  <Application>Microsoft Office PowerPoint</Application>
  <PresentationFormat>On-screen Show (4:3)</PresentationFormat>
  <Paragraphs>252</Paragraphs>
  <Slides>29</Slides>
  <Notes>29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Celestial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AlphaMicron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Bahman</cp:lastModifiedBy>
  <cp:revision>270</cp:revision>
  <cp:lastPrinted>2017-08-17T17:02:54Z</cp:lastPrinted>
  <dcterms:created xsi:type="dcterms:W3CDTF">2001-05-16T17:48:45Z</dcterms:created>
  <dcterms:modified xsi:type="dcterms:W3CDTF">2017-09-08T14:30:57Z</dcterms:modified>
</cp:coreProperties>
</file>